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59" r:id="rId6"/>
    <p:sldId id="264" r:id="rId7"/>
    <p:sldId id="265" r:id="rId8"/>
    <p:sldId id="260" r:id="rId9"/>
    <p:sldId id="261" r:id="rId10"/>
    <p:sldId id="263" r:id="rId11"/>
    <p:sldId id="267" r:id="rId12"/>
    <p:sldId id="277" r:id="rId13"/>
    <p:sldId id="268" r:id="rId14"/>
    <p:sldId id="274" r:id="rId15"/>
    <p:sldId id="275" r:id="rId16"/>
    <p:sldId id="278" r:id="rId17"/>
    <p:sldId id="270" r:id="rId18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7" autoAdjust="0"/>
  </p:normalViewPr>
  <p:slideViewPr>
    <p:cSldViewPr>
      <p:cViewPr varScale="1">
        <p:scale>
          <a:sx n="152" d="100"/>
          <a:sy n="152" d="100"/>
        </p:scale>
        <p:origin x="284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0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2C12-F0B7-47CF-A01A-38C51718DB71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62401-9A55-4257-BD9F-3D59A04F33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9086A-FF44-4631-92AE-EA3A89B4BFC5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B299-0EF0-4AFE-8C33-047C86C036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142985"/>
            <a:ext cx="2743200" cy="49831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142985"/>
            <a:ext cx="8026400" cy="4983179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64E96-557D-48AF-A3BB-02B04A9DE25E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84144-5E67-4EE7-8B28-B5D3AC9A5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035" y="1142984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48040-F90E-4CB3-B1A9-28FC8A1DD3EB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2CF55-807C-4A8F-9B02-43F404B991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 descr="briefkopf_neu.jpg"/>
          <p:cNvPicPr>
            <a:picLocks noChangeAspect="1"/>
          </p:cNvPicPr>
          <p:nvPr/>
        </p:nvPicPr>
        <p:blipFill>
          <a:blip r:embed="rId2"/>
          <a:srcRect t="14641" b="19693"/>
          <a:stretch>
            <a:fillRect/>
          </a:stretch>
        </p:blipFill>
        <p:spPr bwMode="auto">
          <a:xfrm>
            <a:off x="0" y="0"/>
            <a:ext cx="12192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3600" y="1092672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33600" y="2990858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A2C41-D577-42DB-B38D-6C280FA002B2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9A694-3821-4981-9BF0-E74D989E96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332062"/>
            <a:ext cx="5384800" cy="395445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332062"/>
            <a:ext cx="5384800" cy="395445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8DEE-8358-434F-B20F-5756237C1939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E5CD-8812-451A-84F7-9022C138EF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071546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333609"/>
            <a:ext cx="5386917" cy="750887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8" y="2333609"/>
            <a:ext cx="5389033" cy="750887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3155927"/>
            <a:ext cx="5386917" cy="3130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3155927"/>
            <a:ext cx="5389033" cy="3130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70A8F-09CF-4388-B196-D2C555664102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C856-EC41-4A17-9B99-09AD7EC474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63A90-18DA-49C9-9416-33BE2174CBF1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D68C-1C48-41A9-B4BA-8A670E7796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E3393-C2F4-4AF8-B495-36E4469C0D4E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FBFA8-BBB2-4D43-B533-39928A1C70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147787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1" y="2398738"/>
            <a:ext cx="4011084" cy="3816345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766733" y="1147787"/>
            <a:ext cx="6815667" cy="506729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8D0DB-6ACA-444F-BB74-27AB47C5111E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B2F3-9BF5-4407-81F6-6703CE4806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1142984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8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438400" y="2357430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38400" y="1700171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D7A08-3290-4AC5-8DEE-254AE39282A8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50694-B35C-4D25-9537-CE65C6453E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590551" y="1143000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09600" y="2286001"/>
            <a:ext cx="109728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9BFD6D-C4D4-4D1D-9DF1-5CDC4EB63882}" type="datetimeFigureOut">
              <a:rPr lang="de-DE"/>
              <a:pPr>
                <a:defRPr/>
              </a:pPr>
              <a:t>16.02.2022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2F7215-9243-454A-A8B8-4E52C05B9F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1" name="Grafik 7" descr="briefkopf_neu.jpg"/>
          <p:cNvPicPr>
            <a:picLocks noChangeAspect="1"/>
          </p:cNvPicPr>
          <p:nvPr/>
        </p:nvPicPr>
        <p:blipFill>
          <a:blip r:embed="rId13"/>
          <a:srcRect t="14641" b="19693"/>
          <a:stretch>
            <a:fillRect/>
          </a:stretch>
        </p:blipFill>
        <p:spPr bwMode="auto">
          <a:xfrm>
            <a:off x="0" y="0"/>
            <a:ext cx="12192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 an der Goetheschule Ilmenau</a:t>
            </a:r>
          </a:p>
        </p:txBody>
      </p:sp>
      <p:sp>
        <p:nvSpPr>
          <p:cNvPr id="13314" name="Untertitel 2"/>
          <p:cNvSpPr>
            <a:spLocks noGrp="1"/>
          </p:cNvSpPr>
          <p:nvPr>
            <p:ph type="subTitle" idx="1"/>
          </p:nvPr>
        </p:nvSpPr>
        <p:spPr>
          <a:xfrm>
            <a:off x="2895600" y="3332163"/>
            <a:ext cx="6400800" cy="1752600"/>
          </a:xfrm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5" y="3645024"/>
            <a:ext cx="278430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6" y="2935996"/>
            <a:ext cx="3649588" cy="242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76" y="4509120"/>
            <a:ext cx="2465311" cy="172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2457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Leistungszentrum 11 /12 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(1 Wochenstunde) Erweiterung des </a:t>
            </a:r>
            <a:r>
              <a:rPr lang="de-DE" dirty="0" err="1">
                <a:latin typeface="Calibri" pitchFamily="34" charset="0"/>
                <a:cs typeface="Arial" charset="0"/>
              </a:rPr>
              <a:t>eA</a:t>
            </a:r>
            <a:endParaRPr lang="de-DE" dirty="0">
              <a:latin typeface="Calibri" pitchFamily="34" charset="0"/>
              <a:cs typeface="Arial" charset="0"/>
            </a:endParaRPr>
          </a:p>
          <a:p>
            <a:r>
              <a:rPr lang="de-DE" dirty="0">
                <a:latin typeface="Calibri" pitchFamily="34" charset="0"/>
                <a:cs typeface="Arial" charset="0"/>
              </a:rPr>
              <a:t>Vorbereitung und Teilnahme an Wettbewerben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WOU (wahlobligatorischer Unterricht)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(2 Wochenstunden)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Informatik und Robotik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64" y="2174328"/>
            <a:ext cx="3813803" cy="2860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316" y="3826587"/>
            <a:ext cx="3851211" cy="288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2662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Teilnahme fast aller „Informatik-Schüler“ und jährlich mehrere Preisträger beim "Informatik-Biber„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regelmäßig erfolgreiche Teilnahme an der 1. und 2. 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Runde des "Bundeswettbewerb Informatik„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6815" y="3068960"/>
            <a:ext cx="1925020" cy="307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2034" y="4076741"/>
            <a:ext cx="1944216" cy="2064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3072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Spitzenplätze beim Mannschaftswettbewerb Informatik der Spezialschulen in Magdeburg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2012 - 2. Platz: M. </a:t>
            </a:r>
            <a:r>
              <a:rPr lang="de-DE" dirty="0" err="1">
                <a:latin typeface="Calibri" pitchFamily="34" charset="0"/>
                <a:cs typeface="Arial" charset="0"/>
              </a:rPr>
              <a:t>Pawellek</a:t>
            </a:r>
            <a:r>
              <a:rPr lang="de-DE" dirty="0">
                <a:latin typeface="Calibri" pitchFamily="34" charset="0"/>
                <a:cs typeface="Arial" charset="0"/>
              </a:rPr>
              <a:t>, E. </a:t>
            </a:r>
            <a:r>
              <a:rPr lang="de-DE" dirty="0" err="1">
                <a:latin typeface="Calibri" pitchFamily="34" charset="0"/>
                <a:cs typeface="Arial" charset="0"/>
              </a:rPr>
              <a:t>Ellmer</a:t>
            </a:r>
            <a:r>
              <a:rPr lang="de-DE" dirty="0">
                <a:latin typeface="Calibri" pitchFamily="34" charset="0"/>
                <a:cs typeface="Arial" charset="0"/>
              </a:rPr>
              <a:t>, J. Henning</a:t>
            </a:r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640" y="3933332"/>
            <a:ext cx="3361556" cy="252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312" y="3724452"/>
            <a:ext cx="1975872" cy="273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2765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Spitzenplätze beim Mannschaftswettbewerb Informatik der Spezialschulen in Magdeburg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2019 - 3. Platz: </a:t>
            </a:r>
            <a:r>
              <a:rPr lang="en-US" dirty="0"/>
              <a:t>Johanna, Candy Jack und Florian</a:t>
            </a:r>
            <a:endParaRPr lang="de-DE" dirty="0">
              <a:latin typeface="Calibri" pitchFamily="34" charset="0"/>
              <a:cs typeface="Arial" charset="0"/>
            </a:endParaRPr>
          </a:p>
          <a:p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3789040"/>
            <a:ext cx="4723284" cy="2658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3277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Seit 2011 Teilnahme eines Schülerteams an der  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FIRST LEGO</a:t>
            </a:r>
            <a:r>
              <a:rPr lang="de-DE" sz="3200" b="1" baseline="30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©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League </a:t>
            </a:r>
            <a:r>
              <a:rPr lang="de-DE" sz="3200" b="1" dirty="0">
                <a:latin typeface="Calibri" pitchFamily="34" charset="0"/>
                <a:cs typeface="Arial" charset="0"/>
              </a:rPr>
              <a:t>und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WRO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Spaß am Knobeln und Problemlösen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es geht z.B. um Lebensmittel/ 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Biologie / Chemie / Physik/ Technik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Basteln mit LEGO </a:t>
            </a:r>
            <a:r>
              <a:rPr lang="de-DE" dirty="0" err="1">
                <a:latin typeface="Calibri" pitchFamily="34" charset="0"/>
                <a:cs typeface="Arial" charset="0"/>
              </a:rPr>
              <a:t>Mindstorms</a:t>
            </a:r>
            <a:r>
              <a:rPr lang="de-DE" dirty="0">
                <a:latin typeface="Calibri" pitchFamily="34" charset="0"/>
                <a:cs typeface="Arial" charset="0"/>
              </a:rPr>
              <a:t> NXT</a:t>
            </a:r>
            <a:r>
              <a:rPr lang="de-DE" baseline="30000" dirty="0">
                <a:latin typeface="Calibri" pitchFamily="34" charset="0"/>
                <a:cs typeface="Arial" charset="0"/>
              </a:rPr>
              <a:t>©</a:t>
            </a:r>
            <a:r>
              <a:rPr lang="de-DE" dirty="0">
                <a:latin typeface="Calibri" pitchFamily="34" charset="0"/>
                <a:cs typeface="Arial" charset="0"/>
              </a:rPr>
              <a:t> 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Schreiben von Programmen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Teamfähigkeit, Kampfgeist, Ausdauer</a:t>
            </a:r>
          </a:p>
          <a:p>
            <a:endParaRPr lang="de-DE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2924944"/>
            <a:ext cx="2117341" cy="220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4941168"/>
            <a:ext cx="3962400" cy="115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3379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Seit 2011 Teilnahme eines Schülerteams an der  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FIRST LEGO</a:t>
            </a:r>
            <a:r>
              <a:rPr lang="de-DE" sz="3200" b="1" baseline="30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©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League (</a:t>
            </a:r>
            <a:r>
              <a:rPr lang="de-DE" sz="3200" dirty="0">
                <a:solidFill>
                  <a:srgbClr val="FF0000"/>
                </a:solidFill>
                <a:latin typeface="Arial" charset="0"/>
                <a:cs typeface="Arial" charset="0"/>
              </a:rPr>
              <a:t>Team 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GGI-R2D2)</a:t>
            </a:r>
            <a:endParaRPr lang="de-DE" sz="32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r>
              <a:rPr lang="de-DE" dirty="0">
                <a:latin typeface="Calibri" pitchFamily="34" charset="0"/>
                <a:cs typeface="Arial" charset="0"/>
              </a:rPr>
              <a:t>fast in jedem Jahr für europäisches Semifinale qualifiziert</a:t>
            </a:r>
          </a:p>
          <a:p>
            <a:endParaRPr lang="de-DE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879" y="4585946"/>
            <a:ext cx="2657872" cy="199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2144" y="4581128"/>
            <a:ext cx="2664296" cy="199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832" y="3921601"/>
            <a:ext cx="2944738" cy="246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Olympiaden und Wettbewerbe</a:t>
            </a:r>
          </a:p>
        </p:txBody>
      </p:sp>
      <p:sp>
        <p:nvSpPr>
          <p:cNvPr id="3379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FIRST LEGO</a:t>
            </a:r>
            <a:r>
              <a:rPr lang="de-DE" sz="3200" b="1" baseline="30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©</a:t>
            </a:r>
            <a:r>
              <a:rPr lang="de-DE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League (</a:t>
            </a:r>
            <a:r>
              <a:rPr lang="de-DE" sz="3200" dirty="0">
                <a:solidFill>
                  <a:srgbClr val="FF0000"/>
                </a:solidFill>
                <a:latin typeface="Arial" charset="0"/>
                <a:cs typeface="Arial" charset="0"/>
              </a:rPr>
              <a:t>Team 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GGI-R2D2)</a:t>
            </a:r>
            <a:endParaRPr lang="de-DE" sz="32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r>
              <a:rPr lang="de-DE" dirty="0">
                <a:latin typeface="Calibri" pitchFamily="34" charset="0"/>
                <a:cs typeface="Arial" charset="0"/>
              </a:rPr>
              <a:t>Teams:</a:t>
            </a:r>
          </a:p>
          <a:p>
            <a:endParaRPr lang="de-DE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6" y="3689816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8" y="3820563"/>
            <a:ext cx="3475969" cy="2606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35" y="3840221"/>
            <a:ext cx="3686192" cy="276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4117275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Fachschaft</a:t>
            </a:r>
          </a:p>
        </p:txBody>
      </p:sp>
      <p:sp>
        <p:nvSpPr>
          <p:cNvPr id="3481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Calibri" pitchFamily="34" charset="0"/>
                <a:cs typeface="Arial" charset="0"/>
              </a:rPr>
              <a:t>Fachschaftsmitglieder</a:t>
            </a:r>
            <a:r>
              <a:rPr lang="de-DE" dirty="0">
                <a:latin typeface="Calibri" pitchFamily="34" charset="0"/>
                <a:cs typeface="Arial" charset="0"/>
              </a:rPr>
              <a:t>:</a:t>
            </a:r>
          </a:p>
          <a:p>
            <a:r>
              <a:rPr lang="de-DE" sz="2400" dirty="0">
                <a:latin typeface="Calibri" pitchFamily="34" charset="0"/>
                <a:cs typeface="Arial" charset="0"/>
              </a:rPr>
              <a:t>Tobias Kellner (Fachschaftsleiter)</a:t>
            </a:r>
          </a:p>
          <a:p>
            <a:r>
              <a:rPr lang="de-DE" sz="2400" dirty="0">
                <a:latin typeface="Calibri" pitchFamily="34" charset="0"/>
                <a:cs typeface="Arial" charset="0"/>
              </a:rPr>
              <a:t>Martin Kesting</a:t>
            </a:r>
          </a:p>
          <a:p>
            <a:r>
              <a:rPr lang="de-DE" sz="2400">
                <a:latin typeface="Calibri" pitchFamily="34" charset="0"/>
                <a:cs typeface="Arial" charset="0"/>
              </a:rPr>
              <a:t>Stefanie Lutz</a:t>
            </a:r>
            <a:endParaRPr lang="de-DE" sz="2400" dirty="0">
              <a:latin typeface="Calibri" pitchFamily="34" charset="0"/>
              <a:cs typeface="Arial" charset="0"/>
            </a:endParaRPr>
          </a:p>
          <a:p>
            <a:r>
              <a:rPr lang="de-DE" sz="2400" dirty="0">
                <a:latin typeface="Calibri" pitchFamily="34" charset="0"/>
                <a:cs typeface="Arial" charset="0"/>
              </a:rPr>
              <a:t>Ulf Schellbach</a:t>
            </a:r>
          </a:p>
          <a:p>
            <a:r>
              <a:rPr lang="de-DE" sz="2400" dirty="0">
                <a:latin typeface="Calibri" pitchFamily="34" charset="0"/>
                <a:cs typeface="Arial" charset="0"/>
              </a:rPr>
              <a:t>Jens Stricker</a:t>
            </a:r>
          </a:p>
        </p:txBody>
      </p:sp>
    </p:spTree>
  </p:cSld>
  <p:clrMapOvr>
    <a:masterClrMapping/>
  </p:clrMapOvr>
  <p:transition advClick="0"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Ausstattung</a:t>
            </a:r>
          </a:p>
        </p:txBody>
      </p:sp>
      <p:sp>
        <p:nvSpPr>
          <p:cNvPr id="1433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Haus 1 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2 Computerkabinette (je 12 Plätze)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(1 Kabinett außerunterrichtlich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für Internatsschüler nutzbar)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12 PC Schülerarbeitsplätze im Haus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WLAN-Schulnetz für Lehrer im Unterricht nutzbar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WLAN-Internatsnetz für Schüler von 14.00-22.00 nach Registrierung nutzbar</a:t>
            </a:r>
          </a:p>
          <a:p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5" name="Picture 2" descr="Y:\Bilder\01Nikon\090607_Frühling Bau Oberhof 2009\DSCN4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2159716"/>
            <a:ext cx="3167993" cy="237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5733257"/>
            <a:ext cx="2501652" cy="75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494" y="1114612"/>
            <a:ext cx="2935253" cy="2201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Ausstattung</a:t>
            </a:r>
          </a:p>
        </p:txBody>
      </p:sp>
      <p:sp>
        <p:nvSpPr>
          <p:cNvPr id="1536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Haus 2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1 Computerkabinett (15 Plätze)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WLAN-Schulnetz für Lehrer im Unterricht nutzbar</a:t>
            </a:r>
          </a:p>
          <a:p>
            <a:endParaRPr lang="de-DE" dirty="0">
              <a:latin typeface="Calibri" pitchFamily="34" charset="0"/>
              <a:cs typeface="Arial" charset="0"/>
            </a:endParaRPr>
          </a:p>
          <a:p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320" y="1340768"/>
            <a:ext cx="2880320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8407" y="3951245"/>
            <a:ext cx="2501652" cy="75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3921168"/>
            <a:ext cx="3463280" cy="259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Ausstattung</a:t>
            </a:r>
          </a:p>
        </p:txBody>
      </p:sp>
      <p:sp>
        <p:nvSpPr>
          <p:cNvPr id="1638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beide Schulhäuser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diverse Medienrechner in allen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Unterrichtsräumen mit </a:t>
            </a:r>
            <a:r>
              <a:rPr lang="de-DE" dirty="0" err="1">
                <a:latin typeface="Calibri" pitchFamily="34" charset="0"/>
                <a:cs typeface="Arial" charset="0"/>
              </a:rPr>
              <a:t>Beamern</a:t>
            </a:r>
            <a:r>
              <a:rPr lang="de-DE" dirty="0">
                <a:latin typeface="Calibri" pitchFamily="34" charset="0"/>
                <a:cs typeface="Arial" charset="0"/>
              </a:rPr>
              <a:t> oder Whiteboards</a:t>
            </a:r>
          </a:p>
          <a:p>
            <a:endParaRPr lang="de-DE" dirty="0">
              <a:latin typeface="Calibri" pitchFamily="34" charset="0"/>
              <a:cs typeface="Arial" charset="0"/>
            </a:endParaRPr>
          </a:p>
          <a:p>
            <a:endParaRPr lang="de-DE" dirty="0">
              <a:latin typeface="Arial" charset="0"/>
              <a:cs typeface="Arial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4232" y="1628800"/>
            <a:ext cx="2033802" cy="152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0296" y="3711376"/>
            <a:ext cx="2641476" cy="198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762" y="4486431"/>
            <a:ext cx="3073524" cy="173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525" y="3913043"/>
            <a:ext cx="3194244" cy="239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Profilierung Klassen 5 bis 8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Klasse 5: Textverarbeitung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Klasse 6: Präsentieren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Klasse 7: Tabellenkalkulation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Klasse 8: Einstieg Programmieren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2073389"/>
            <a:ext cx="2971861" cy="185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499" y="3783687"/>
            <a:ext cx="3534957" cy="2726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184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Korrespondenzzirkel 7/ 8</a:t>
            </a:r>
          </a:p>
          <a:p>
            <a:r>
              <a:rPr lang="de-DE" dirty="0">
                <a:latin typeface="Calibri" pitchFamily="34" charset="0"/>
                <a:cs typeface="Arial" charset="0"/>
              </a:rPr>
              <a:t>www.regionalzentrum-ilmenau.de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9" y="3241388"/>
            <a:ext cx="4037356" cy="296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4676" y="1916833"/>
            <a:ext cx="1390715" cy="1413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24" y="3501008"/>
            <a:ext cx="3467616" cy="236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99" y="4149081"/>
            <a:ext cx="2038807" cy="203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1945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Wahlunterricht Informatik Klasse  9 / 10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Textverarbeitung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Tabellenkalkulation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Präsentieren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Relationale Datenbanken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Problemlösen (Programmieren)</a:t>
            </a:r>
          </a:p>
        </p:txBody>
      </p:sp>
      <p:pic>
        <p:nvPicPr>
          <p:cNvPr id="5" name="Picture 2" descr="Y:\Bilder\01Nikon\090607_Frühling Bau Oberhof 2009\DSCN4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2924944"/>
            <a:ext cx="4176464" cy="313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obligatorischer Informatikunterricht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Klasse besonderer Profilierung 7/ 8</a:t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>
                <a:latin typeface="Calibri" pitchFamily="34" charset="0"/>
                <a:cs typeface="Calibri" pitchFamily="34" charset="0"/>
              </a:rPr>
              <a:t>(1 Wochenstunde) </a:t>
            </a:r>
            <a:r>
              <a:rPr lang="de-DE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– Nur an der Goetheschule!</a:t>
            </a: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Spezialklassen 9 / 10 </a:t>
            </a:r>
            <a:br>
              <a:rPr lang="de-DE" dirty="0">
                <a:latin typeface="Calibri" pitchFamily="34" charset="0"/>
                <a:cs typeface="Calibri" pitchFamily="34" charset="0"/>
              </a:rPr>
            </a:br>
            <a:r>
              <a:rPr lang="de-DE" dirty="0">
                <a:latin typeface="Calibri" pitchFamily="34" charset="0"/>
                <a:cs typeface="Calibri" pitchFamily="34" charset="0"/>
              </a:rPr>
              <a:t>(2 bzw. 3 Wochenstunden) </a:t>
            </a:r>
            <a:r>
              <a:rPr lang="de-DE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– Nur an der </a:t>
            </a:r>
            <a:br>
              <a:rPr lang="de-DE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de-DE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Goetheschule!</a:t>
            </a: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Anwendersysteme, relationale Datenbanken, 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Technik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de-DE" dirty="0">
                <a:latin typeface="Calibri" pitchFamily="34" charset="0"/>
                <a:cs typeface="Calibri" pitchFamily="34" charset="0"/>
              </a:rPr>
              <a:t>Problemlösen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de-DE" dirty="0"/>
          </a:p>
        </p:txBody>
      </p:sp>
      <p:pic>
        <p:nvPicPr>
          <p:cNvPr id="12290" name="Picture 2" descr="Y:\Bilder\01Nikon\070308_TinchenZwischendurch\DSCN1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16419" y="2929211"/>
            <a:ext cx="364799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Informatikunterricht</a:t>
            </a:r>
          </a:p>
        </p:txBody>
      </p:sp>
      <p:sp>
        <p:nvSpPr>
          <p:cNvPr id="2150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  <a:cs typeface="Arial" charset="0"/>
              </a:rPr>
              <a:t>11 / 12gA - grundlegendes Anforderungsniveau 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(3 Wochenstunden)</a:t>
            </a:r>
          </a:p>
          <a:p>
            <a:r>
              <a:rPr lang="de-DE" dirty="0" err="1">
                <a:latin typeface="Calibri" pitchFamily="34" charset="0"/>
                <a:cs typeface="Arial" charset="0"/>
              </a:rPr>
              <a:t>eA</a:t>
            </a:r>
            <a:r>
              <a:rPr lang="de-DE" dirty="0">
                <a:latin typeface="Calibri" pitchFamily="34" charset="0"/>
                <a:cs typeface="Arial" charset="0"/>
              </a:rPr>
              <a:t> - erweitertes Anforderungsniveau </a:t>
            </a:r>
            <a:br>
              <a:rPr lang="de-DE" dirty="0">
                <a:latin typeface="Calibri" pitchFamily="34" charset="0"/>
                <a:cs typeface="Arial" charset="0"/>
              </a:rPr>
            </a:br>
            <a:r>
              <a:rPr lang="de-DE" dirty="0">
                <a:latin typeface="Calibri" pitchFamily="34" charset="0"/>
                <a:cs typeface="Arial" charset="0"/>
              </a:rPr>
              <a:t>(4 Wochenstunden) </a:t>
            </a:r>
            <a:r>
              <a:rPr lang="de-DE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– Nur an der Goetheschule!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Informatik und Technik 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Kommunikation in Netzen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Problemlösen (Programmieren)</a:t>
            </a:r>
          </a:p>
          <a:p>
            <a:pPr lvl="1"/>
            <a:r>
              <a:rPr lang="de-DE" dirty="0">
                <a:latin typeface="Calibri" pitchFamily="34" charset="0"/>
                <a:cs typeface="Arial" charset="0"/>
              </a:rPr>
              <a:t>formale Sprachen und Automaten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317" y="4149080"/>
            <a:ext cx="4698650" cy="244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976812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etheschule">
  <a:themeElements>
    <a:clrScheme name="Gelb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Goetheschule</Template>
  <TotalTime>0</TotalTime>
  <Words>429</Words>
  <Application>Microsoft Office PowerPoint</Application>
  <PresentationFormat>Breitbild</PresentationFormat>
  <Paragraphs>80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Goetheschule</vt:lpstr>
      <vt:lpstr>Informatik an der Goetheschule Ilmenau</vt:lpstr>
      <vt:lpstr>Ausstattung</vt:lpstr>
      <vt:lpstr>Ausstattung</vt:lpstr>
      <vt:lpstr>Ausstattung</vt:lpstr>
      <vt:lpstr>Informatikunterricht</vt:lpstr>
      <vt:lpstr>Informatikunterricht</vt:lpstr>
      <vt:lpstr>Informatikunterricht</vt:lpstr>
      <vt:lpstr>Informatikunterricht</vt:lpstr>
      <vt:lpstr>Informatikunterricht</vt:lpstr>
      <vt:lpstr>Informatikunterricht</vt:lpstr>
      <vt:lpstr>Olympiaden und Wettbewerbe</vt:lpstr>
      <vt:lpstr>Olympiaden und Wettbewerbe</vt:lpstr>
      <vt:lpstr>Olympiaden und Wettbewerbe</vt:lpstr>
      <vt:lpstr>Olympiaden und Wettbewerbe</vt:lpstr>
      <vt:lpstr>Olympiaden und Wettbewerbe</vt:lpstr>
      <vt:lpstr>Olympiaden und Wettbewerbe</vt:lpstr>
      <vt:lpstr>Fachschaft</vt:lpstr>
    </vt:vector>
  </TitlesOfParts>
  <Company>Frost-RL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 an der Goetheschule Ilmenau</dc:title>
  <dc:creator>Jens Stricker</dc:creator>
  <cp:lastModifiedBy>Tobias Kellner</cp:lastModifiedBy>
  <cp:revision>34</cp:revision>
  <dcterms:created xsi:type="dcterms:W3CDTF">2011-02-18T11:42:06Z</dcterms:created>
  <dcterms:modified xsi:type="dcterms:W3CDTF">2022-02-16T20:54:06Z</dcterms:modified>
</cp:coreProperties>
</file>